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C4ECBC-9368-457E-A293-3D7B69DF6655}">
  <a:tblStyle styleId="{5BC4ECBC-9368-457E-A293-3D7B69DF66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4T5BLy-Q4sb75qZxTUkU71IklPybBrt2/view?usp=sharing" TargetMode="External"/><Relationship Id="rId3" Type="http://schemas.openxmlformats.org/officeDocument/2006/relationships/hyperlink" Target="https://drive.google.com/file/d/1hdQY-i0pCai-_5wLLb36nPVKeXLPvhhs/view?usp=sharing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4T5BLy-Q4sb75qZxTUkU71IklPybBrt2/view?usp=sharing" TargetMode="External"/><Relationship Id="rId3" Type="http://schemas.openxmlformats.org/officeDocument/2006/relationships/hyperlink" Target="https://drive.google.com/file/d/1hdQY-i0pCai-_5wLLb36nPVKeXLPvhhs/view?usp=sharin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xcalidraw.com/" TargetMode="External"/><Relationship Id="rId3" Type="http://schemas.openxmlformats.org/officeDocument/2006/relationships/hyperlink" Target="https://drive.google.com/file/d/1n69Mqj95Y02M4V5w8fdhfbeKMY9G9npq/view?usp=drive_link" TargetMode="External"/><Relationship Id="rId4" Type="http://schemas.openxmlformats.org/officeDocument/2006/relationships/hyperlink" Target="https://drive.google.com/file/d/1ZYRNCbXW-7zaSa4Fn6k74Vf65M0FpoOA/view?usp=shar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Been working on this stuff for eight months, second time I’m presenting any of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 interested in feedback &amp; questions throughout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c86586ce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c86586ce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walk you through an example proof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$(W_E + W_{\text{pos}}[-1])\frac{W_QW_K^T}{\sqrt{d_{\text{head}}}}(W_E + \mathbb{E}_pW_{\text{pos}}[p])^T$ </a:t>
            </a:r>
            <a:r>
              <a:rPr lang="en" u="sng">
                <a:solidFill>
                  <a:schemeClr val="hlink"/>
                </a:solidFill>
                <a:hlinkClick r:id="rId2"/>
              </a:rPr>
              <a:t>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$$(W_E + \mathbb{E}_pW_\text{pos}[p])W_VW_OW_U$$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a5dc5836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ba5dc5836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$(W_E + W_{\text{pos}}[-1])\frac{W_QW_K^T}{\sqrt{d_{\text{head}}}}(W_E + \mathbb{E}_pW_{\text{pos}}[p])^T$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2"/>
              </a:rPr>
              <a:t>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$$(W_E + \mathbb{E}_pW_\text{pos}[p])W_VW_OW_U$$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a5dc5836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a5dc5836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Red-teaming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c86586ce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c86586ce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 for this proof, despite running in less time and having a shorter trace, is significantly more complicated than for the brute force proof, [next slide]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 = d/dn (n e^alpha v_A + (k-n) e^(alpha_max) v_max) / (n e^alpha + (k-n) e^(alpha_max))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c86586ce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c86586ce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c86586ce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c86586ce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a5dc5836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a5dc5836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a5dc5836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a5dc5836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ab15d4c2f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bab15d4c2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c6a61679a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c6a61679a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c6a61679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6c6a61679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c86586ce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c86586ce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c86586ce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c86586ce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a9a9dcfd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a9a9dcfd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a9a9dcf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a9a9dcf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c6a61679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6c6a61679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c6a61679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6c6a61679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found that autoencoders trained with a tanh penalty were a Pareto improvement in the space of L0 and loss recovered, often by a wide margin. Unfortunately, we found that the features in these autoencoders were much harder to interpret.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Unfortunately, this total information did not generally correlate with subjective feature interpretability or activation sparsity. [...]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Thus we ended up using a combination of several additional metrics to guide our investigations: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Manual inspection: Do the features seem interpretable?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[...]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think it would be very helpful if we could identify better metrics for dictionary learning solutions from sparse autoencoders trained on transformers.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c6a61679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6c6a61679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c6a61679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6c6a61679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a5dc5836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ba5dc5836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a5dc5836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ba5dc5836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ae50da3a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ae50da3a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a5dc583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a5dc583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motivation for poking into the internals of models is the ambitious applications that </a:t>
            </a:r>
            <a:r>
              <a:rPr i="1" lang="en"/>
              <a:t>need</a:t>
            </a:r>
            <a:r>
              <a:rPr lang="en"/>
              <a:t> understanding of internals.</a:t>
            </a:r>
            <a:br>
              <a:rPr lang="en"/>
            </a:br>
            <a:r>
              <a:rPr lang="en"/>
              <a:t>and I’m a programming languages guy, so I know how hard verification 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a5dc583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a5dc583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a5dc5836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a5dc5836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… [next slide] The rest of this talk is about the proofs approach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67baea20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67baea20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rest of this talk is about the proofs approach…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expectation of its performance score is bounded below by some 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Really we can use any formal system and measure proof-checking time.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67baea204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67baea20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Really we can use any formal system and measure proof-checking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practice, proof length is going to be dominated by the trace of C, which needs to include all the weights of the model written out, at a bare minimum.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a5dc5836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a5dc5836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tried the proofs approach. I will convey our results using a toy model.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Diagram made with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https://excalidraw.com/</a:t>
            </a:r>
            <a:r>
              <a:rPr lang="en">
                <a:solidFill>
                  <a:schemeClr val="dk1"/>
                </a:solidFill>
              </a:rPr>
              <a:t>, saved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, current version saved </a:t>
            </a:r>
            <a:r>
              <a:rPr lang="en" u="sng">
                <a:solidFill>
                  <a:schemeClr val="hlink"/>
                </a:solidFill>
                <a:hlinkClick r:id="rId4"/>
              </a:rPr>
              <a:t>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 LR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x0(x0) --&gt; model("Transformer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K=4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1L attn-only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attn head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layernorm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d_vocab = 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d_head = 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d_model = 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n_ctx =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one-hot encoding")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x1(x1) --&gt;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x2(x2) --&gt;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x3(x3) --&gt;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model --&gt;|X| a:::hidden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model --&gt;|X| b</a:t>
            </a:r>
            <a:r>
              <a:rPr lang="en">
                <a:solidFill>
                  <a:schemeClr val="dk1"/>
                </a:solidFill>
              </a:rPr>
              <a:t>:::hidden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model --&gt;|X| c</a:t>
            </a:r>
            <a:r>
              <a:rPr lang="en">
                <a:solidFill>
                  <a:schemeClr val="dk1"/>
                </a:solidFill>
              </a:rPr>
              <a:t>:::hidden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model --&gt; logits("logits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 pos -1")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logits --&gt; loss("loss = softmax(logits) 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index max(x0,x1,x2,x3)")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style a stroke:#f000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style b stroke:#f000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style c stroke:#f000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	style loss stroke:#F7AE49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loss2("loss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P(y = max(x0,x1,x2,x3))")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*********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Accuracy:argmax(model(xs)[-1]) == max(xs)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Loss:softmax(model(xs)[-1])[max(xs)]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model([40,62,3,0]) == [[_, _, _, [-10, -16, -18, …, 16.8,  32.6, 0.6]]] (position 62 = 64 - 2)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5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1" Type="http://schemas.openxmlformats.org/officeDocument/2006/relationships/image" Target="../media/image13.png"/><Relationship Id="rId10" Type="http://schemas.openxmlformats.org/officeDocument/2006/relationships/image" Target="../media/image3.png"/><Relationship Id="rId9" Type="http://schemas.openxmlformats.org/officeDocument/2006/relationships/image" Target="../media/image1.jp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52.jp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hyperlink" Target="https://arxiv.org/abs/2306.17844" TargetMode="External"/><Relationship Id="rId5" Type="http://schemas.openxmlformats.org/officeDocument/2006/relationships/hyperlink" Target="https://www.neelnanda.io/grokking-paper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hyperlink" Target="https://colab.research.google.com/drive/1F6_1_cWXE5M7WocUcpQWp3v8z4b1jL20#scrollTo=UuI6zMAxjU1l&amp;line=1&amp;uniqifier=1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pdf/2306.17844.pdf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hyperlink" Target="https://transformer-circuits.pub/2023/monosemantic-features" TargetMode="External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ransformer-circuits.pub/2023/monosemantic-features/index.html#setup-autoencoder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37.png"/><Relationship Id="rId6" Type="http://schemas.openxmlformats.org/officeDocument/2006/relationships/image" Target="../media/image48.png"/><Relationship Id="rId7" Type="http://schemas.openxmlformats.org/officeDocument/2006/relationships/hyperlink" Target="https://transformer-circuits.pub/2024/feb-update/index.html#dict-learning-tanh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51.gif"/><Relationship Id="rId5" Type="http://schemas.openxmlformats.org/officeDocument/2006/relationships/image" Target="../media/image50.gif"/><Relationship Id="rId6" Type="http://schemas.openxmlformats.org/officeDocument/2006/relationships/hyperlink" Target="https://tinyurl.com/sae-prod1p-colab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hyperlink" Target="https://www.svgrepo.com/svg/29028/gzip-file-format-variant" TargetMode="External"/><Relationship Id="rId5" Type="http://schemas.openxmlformats.org/officeDocument/2006/relationships/hyperlink" Target="https://calebstanford.com/2019/01/15/coq-vector-image/" TargetMode="External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Formalizing </a:t>
            </a:r>
            <a:r>
              <a:rPr lang="en"/>
              <a:t>Mechanistic Explanations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2834125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Size as a Metric for Interpretability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Jason Gross, Special Project @ Alignment Research Center</a:t>
            </a:r>
            <a:endParaRPr sz="2100"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688300" y="4675825"/>
            <a:ext cx="3767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83">
                <a:solidFill>
                  <a:schemeClr val="dk2"/>
                </a:solidFill>
              </a:rPr>
              <a:t>April 9</a:t>
            </a:r>
            <a:r>
              <a:rPr lang="en" sz="1783">
                <a:solidFill>
                  <a:schemeClr val="dk2"/>
                </a:solidFill>
              </a:rPr>
              <a:t>, 2024</a:t>
            </a:r>
            <a:endParaRPr sz="1783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Theorem: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Computation </a:t>
            </a:r>
            <a:r>
              <a:rPr i="1" lang="en">
                <a:latin typeface="Cambria"/>
                <a:ea typeface="Cambria"/>
                <a:cs typeface="Cambria"/>
                <a:sym typeface="Cambria"/>
              </a:rPr>
              <a:t>C</a:t>
            </a:r>
            <a:r>
              <a:rPr lang="en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4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possible_sequences: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)[..., -1, :].argmax(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=-</a:t>
            </a:r>
            <a:r>
              <a:rPr lang="en" sz="14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.max(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=-</a:t>
            </a:r>
            <a:r>
              <a:rPr lang="en" sz="14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).values).sum().item()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4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(possible_sequences)</a:t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Lemma: </a:t>
            </a:r>
            <a:r>
              <a:rPr i="1" lang="en">
                <a:latin typeface="Cambria"/>
                <a:ea typeface="Cambria"/>
                <a:cs typeface="Cambria"/>
                <a:sym typeface="Cambria"/>
              </a:rPr>
              <a:t>C</a:t>
            </a:r>
            <a:r>
              <a:rPr lang="en"/>
              <a:t> produces a valid bound.</a:t>
            </a:r>
            <a:br>
              <a:rPr lang="en"/>
            </a:br>
            <a:r>
              <a:rPr lang="en"/>
              <a:t>Proof. Exercise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Lemma: </a:t>
            </a:r>
            <a:r>
              <a:rPr i="1" lang="en">
                <a:latin typeface="Cambria"/>
                <a:ea typeface="Cambria"/>
                <a:cs typeface="Cambria"/>
                <a:sym typeface="Cambria"/>
              </a:rPr>
              <a:t>C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(</a:t>
            </a:r>
            <a:r>
              <a:rPr i="1" lang="en"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) = .9973</a:t>
            </a:r>
            <a:br>
              <a:rPr lang="en">
                <a:latin typeface="Cambria"/>
                <a:ea typeface="Cambria"/>
                <a:cs typeface="Cambria"/>
                <a:sym typeface="Cambria"/>
              </a:rPr>
            </a:br>
            <a:r>
              <a:rPr lang="en"/>
              <a:t>Proof: By computation.</a:t>
            </a:r>
            <a:endParaRPr/>
          </a:p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/>
              <a:t>Brute Force Proof Sketch</a:t>
            </a:r>
            <a:endParaRPr sz="2300"/>
          </a:p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2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Case Study: Max of 4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pic>
        <p:nvPicPr>
          <p:cNvPr id="155" name="Google Shape;155;p22" title="[0,0,0,&quot;https://www.codecogs.com/eqnedit.php?latex=%5Cmathbb%7BE%7D%5Cleft%5B%5Ctext%7Barg%7D%5Cmax%20(M(x)%5B-1%5D)%20%3D%20%5Cmax_i%20x_i%5Cright%5D%20%3E%20.9973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920" y="1208584"/>
            <a:ext cx="385583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/>
              <a:t>Attend More to Bigger Tokens &amp; Copy</a:t>
            </a:r>
            <a:endParaRPr sz="2300"/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360200" y="1078600"/>
            <a:ext cx="383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Score</a:t>
            </a:r>
            <a:endParaRPr/>
          </a:p>
        </p:txBody>
      </p:sp>
      <p:grpSp>
        <p:nvGrpSpPr>
          <p:cNvPr id="163" name="Google Shape;163;p23"/>
          <p:cNvGrpSpPr/>
          <p:nvPr/>
        </p:nvGrpSpPr>
        <p:grpSpPr>
          <a:xfrm>
            <a:off x="4729076" y="1078600"/>
            <a:ext cx="4016299" cy="3978300"/>
            <a:chOff x="4700526" y="1165200"/>
            <a:chExt cx="4016299" cy="3978300"/>
          </a:xfrm>
        </p:grpSpPr>
        <p:pic>
          <p:nvPicPr>
            <p:cNvPr id="164" name="Google Shape;164;p23"/>
            <p:cNvPicPr preferRelativeResize="0"/>
            <p:nvPr/>
          </p:nvPicPr>
          <p:blipFill rotWithShape="1">
            <a:blip r:embed="rId3">
              <a:alphaModFix/>
            </a:blip>
            <a:srcRect b="6001" l="18099" r="26904" t="19538"/>
            <a:stretch/>
          </p:blipFill>
          <p:spPr>
            <a:xfrm>
              <a:off x="4700526" y="1960075"/>
              <a:ext cx="3291549" cy="318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3"/>
            <p:cNvSpPr txBox="1"/>
            <p:nvPr/>
          </p:nvSpPr>
          <p:spPr>
            <a:xfrm>
              <a:off x="4756300" y="1165200"/>
              <a:ext cx="3916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Attention Computation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166" name="Google Shape;166;p23"/>
            <p:cNvPicPr preferRelativeResize="0"/>
            <p:nvPr/>
          </p:nvPicPr>
          <p:blipFill rotWithShape="1">
            <a:blip r:embed="rId3">
              <a:alphaModFix/>
            </a:blip>
            <a:srcRect b="6001" l="98690" r="13150" t="19538"/>
            <a:stretch/>
          </p:blipFill>
          <p:spPr>
            <a:xfrm flipH="1">
              <a:off x="7992075" y="1887900"/>
              <a:ext cx="724750" cy="3255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13" y="1392275"/>
            <a:ext cx="3010825" cy="46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3"/>
          <p:cNvGrpSpPr/>
          <p:nvPr/>
        </p:nvGrpSpPr>
        <p:grpSpPr>
          <a:xfrm>
            <a:off x="207778" y="1854940"/>
            <a:ext cx="3916890" cy="3275235"/>
            <a:chOff x="2735425" y="1319263"/>
            <a:chExt cx="4395074" cy="3615050"/>
          </a:xfrm>
        </p:grpSpPr>
        <p:pic>
          <p:nvPicPr>
            <p:cNvPr id="169" name="Google Shape;169;p23"/>
            <p:cNvPicPr preferRelativeResize="0"/>
            <p:nvPr/>
          </p:nvPicPr>
          <p:blipFill rotWithShape="1">
            <a:blip r:embed="rId5">
              <a:alphaModFix/>
            </a:blip>
            <a:srcRect b="5601" l="17886" r="26940" t="18490"/>
            <a:stretch/>
          </p:blipFill>
          <p:spPr>
            <a:xfrm>
              <a:off x="2735425" y="1319263"/>
              <a:ext cx="3678700" cy="361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3"/>
            <p:cNvPicPr preferRelativeResize="0"/>
            <p:nvPr/>
          </p:nvPicPr>
          <p:blipFill rotWithShape="1">
            <a:blip r:embed="rId5">
              <a:alphaModFix/>
            </a:blip>
            <a:srcRect b="5601" l="88995" r="0" t="18490"/>
            <a:stretch/>
          </p:blipFill>
          <p:spPr>
            <a:xfrm>
              <a:off x="6396800" y="1319263"/>
              <a:ext cx="733700" cy="3615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23"/>
          <p:cNvPicPr preferRelativeResize="0"/>
          <p:nvPr/>
        </p:nvPicPr>
        <p:blipFill rotWithShape="1">
          <a:blip r:embed="rId6">
            <a:alphaModFix/>
          </a:blip>
          <a:srcRect b="28000" l="0" r="0" t="0"/>
          <a:stretch/>
        </p:blipFill>
        <p:spPr>
          <a:xfrm>
            <a:off x="360209" y="1369659"/>
            <a:ext cx="3839099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Case Study: Max of 4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Results: Proof Size vs. Tightness of Bound</a:t>
            </a:r>
            <a:endParaRPr sz="2320"/>
          </a:p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0" name="Google Shape;180;p24"/>
          <p:cNvGraphicFramePr/>
          <p:nvPr/>
        </p:nvGraphicFramePr>
        <p:xfrm>
          <a:off x="311700" y="125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{5BC4ECBC-9368-457E-A293-3D7B69DF6655}</a:tableStyleId>
              </a:tblPr>
              <a:tblGrid>
                <a:gridCol w="2781175"/>
                <a:gridCol w="3202000"/>
                <a:gridCol w="2360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Description of Proof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Complexity Cost Budget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Bound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Brute force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Exponential: </a:t>
                      </a:r>
                      <a:r>
                        <a:rPr lang="en" sz="1700"/>
                        <a:t>d_vocab</a:t>
                      </a:r>
                      <a:r>
                        <a:rPr baseline="30000" lang="en" sz="1700"/>
                        <a:t>n_ctx</a:t>
                      </a:r>
                      <a:r>
                        <a:rPr lang="en" sz="1700"/>
                        <a:t>n_ctx d_vocab d_model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99.73%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Convexity of Softmax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Cubic: </a:t>
                      </a:r>
                      <a:r>
                        <a:rPr lang="en" sz="1700"/>
                        <a:t>d_vocab</a:t>
                      </a:r>
                      <a:r>
                        <a:rPr baseline="30000" lang="en" sz="1700"/>
                        <a:t>3</a:t>
                      </a:r>
                      <a:r>
                        <a:rPr lang="en" sz="1700"/>
                        <a:t>n_ctx</a:t>
                      </a:r>
                      <a:r>
                        <a:rPr baseline="30000" lang="en" sz="1700"/>
                        <a:t>2</a:t>
                      </a:r>
                      <a:endParaRPr baseline="30000"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98.4%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Sub-cubic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d_vocab</a:t>
                      </a:r>
                      <a:r>
                        <a:rPr baseline="30000" lang="en" sz="1700"/>
                        <a:t>2</a:t>
                      </a:r>
                      <a:r>
                        <a:rPr lang="en" sz="1700"/>
                        <a:t>n_ctx</a:t>
                      </a:r>
                      <a:r>
                        <a:rPr baseline="30000" lang="en" sz="1700"/>
                        <a:t>2</a:t>
                      </a:r>
                      <a:r>
                        <a:rPr lang="en" sz="1700"/>
                        <a:t> + </a:t>
                      </a:r>
                      <a:r>
                        <a:rPr b="1" lang="en" sz="1700"/>
                        <a:t>d_vocab</a:t>
                      </a:r>
                      <a:r>
                        <a:rPr b="1" baseline="30000" lang="en" sz="1700"/>
                        <a:t>2</a:t>
                      </a:r>
                      <a:r>
                        <a:rPr b="1" lang="en" sz="1700"/>
                        <a:t>d_model</a:t>
                      </a:r>
                      <a:endParaRPr b="1"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54.5% – </a:t>
                      </a:r>
                      <a:r>
                        <a:rPr lang="en" sz="1700"/>
                        <a:t>56.9%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</a:t>
                      </a:r>
                      <a:r>
                        <a:rPr lang="en" sz="1700"/>
                        <a:t>ow-rank avg+diff on</a:t>
                      </a:r>
                      <a:br>
                        <a:rPr lang="en" sz="1700"/>
                      </a:br>
                      <a:r>
                        <a:rPr lang="en" sz="1700"/>
                        <a:t>EU, QK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d_vocab</a:t>
                      </a:r>
                      <a:r>
                        <a:rPr baseline="30000" lang="en" sz="1700"/>
                        <a:t>2</a:t>
                      </a:r>
                      <a:r>
                        <a:rPr lang="en" sz="1700"/>
                        <a:t>n_ctx</a:t>
                      </a:r>
                      <a:r>
                        <a:rPr baseline="30000" lang="en" sz="1700"/>
                        <a:t>2</a:t>
                      </a:r>
                      <a:r>
                        <a:rPr lang="en" sz="1700"/>
                        <a:t> +</a:t>
                      </a:r>
                      <a:br>
                        <a:rPr lang="en" sz="1700"/>
                      </a:br>
                      <a:r>
                        <a:rPr b="1" lang="en" sz="1700"/>
                        <a:t>d_vocab d_model</a:t>
                      </a:r>
                      <a:r>
                        <a:rPr b="1" baseline="30000" lang="en" sz="1700"/>
                        <a:t>2</a:t>
                      </a:r>
                      <a:r>
                        <a:rPr lang="en" sz="1700"/>
                        <a:t> +</a:t>
                      </a:r>
                      <a:br>
                        <a:rPr lang="en" sz="1700"/>
                      </a:br>
                      <a:r>
                        <a:rPr lang="en" sz="1700"/>
                        <a:t>(OV only) d_vocab</a:t>
                      </a:r>
                      <a:r>
                        <a:rPr baseline="30000" lang="en" sz="1700"/>
                        <a:t>2</a:t>
                      </a:r>
                      <a:r>
                        <a:rPr lang="en" sz="1700"/>
                        <a:t>d_model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48.9% – 54.8%</a:t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(27.8% – 33.2% if via SVD)</a:t>
                      </a:r>
                      <a:endParaRPr sz="17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99999"/>
                          </a:solidFill>
                        </a:rPr>
                        <a:t>Convex Hull on OV (WIP)</a:t>
                      </a:r>
                      <a:endParaRPr sz="1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99999"/>
                          </a:solidFill>
                        </a:rPr>
                        <a:t>d_vocab</a:t>
                      </a:r>
                      <a:r>
                        <a:rPr baseline="30000" lang="en" sz="1700">
                          <a:solidFill>
                            <a:srgbClr val="999999"/>
                          </a:solidFill>
                        </a:rPr>
                        <a:t>2</a:t>
                      </a:r>
                      <a:r>
                        <a:rPr lang="en" sz="1700">
                          <a:solidFill>
                            <a:srgbClr val="999999"/>
                          </a:solidFill>
                        </a:rPr>
                        <a:t>n_ctx</a:t>
                      </a:r>
                      <a:r>
                        <a:rPr baseline="30000" lang="en" sz="1700">
                          <a:solidFill>
                            <a:srgbClr val="999999"/>
                          </a:solidFill>
                        </a:rPr>
                        <a:t>2</a:t>
                      </a:r>
                      <a:r>
                        <a:rPr lang="en" sz="1700">
                          <a:solidFill>
                            <a:srgbClr val="999999"/>
                          </a:solidFill>
                        </a:rPr>
                        <a:t> +</a:t>
                      </a:r>
                      <a:br>
                        <a:rPr lang="en" sz="1700">
                          <a:solidFill>
                            <a:srgbClr val="999999"/>
                          </a:solidFill>
                        </a:rPr>
                      </a:br>
                      <a:r>
                        <a:rPr b="1" lang="en" sz="1700">
                          <a:solidFill>
                            <a:srgbClr val="999999"/>
                          </a:solidFill>
                        </a:rPr>
                        <a:t>d_vocab d_model</a:t>
                      </a:r>
                      <a:r>
                        <a:rPr b="1" baseline="30000" lang="en" sz="1700">
                          <a:solidFill>
                            <a:srgbClr val="999999"/>
                          </a:solidFill>
                        </a:rPr>
                        <a:t>2</a:t>
                      </a:r>
                      <a:endParaRPr b="1" sz="1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999999"/>
                          </a:solidFill>
                        </a:rPr>
                        <a:t>WIP</a:t>
                      </a:r>
                      <a:endParaRPr sz="1700">
                        <a:solidFill>
                          <a:srgbClr val="999999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1" name="Google Shape;181;p24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Case Study: Max of 4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5"/>
          <p:cNvGrpSpPr/>
          <p:nvPr/>
        </p:nvGrpSpPr>
        <p:grpSpPr>
          <a:xfrm>
            <a:off x="7152291" y="3261411"/>
            <a:ext cx="1874060" cy="1566763"/>
            <a:chOff x="2735425" y="1319263"/>
            <a:chExt cx="4395074" cy="3615050"/>
          </a:xfrm>
        </p:grpSpPr>
        <p:pic>
          <p:nvPicPr>
            <p:cNvPr id="188" name="Google Shape;188;p25"/>
            <p:cNvPicPr preferRelativeResize="0"/>
            <p:nvPr/>
          </p:nvPicPr>
          <p:blipFill rotWithShape="1">
            <a:blip r:embed="rId3">
              <a:alphaModFix/>
            </a:blip>
            <a:srcRect b="5601" l="17886" r="26940" t="18490"/>
            <a:stretch/>
          </p:blipFill>
          <p:spPr>
            <a:xfrm>
              <a:off x="2735425" y="1319263"/>
              <a:ext cx="3678700" cy="361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5"/>
            <p:cNvPicPr preferRelativeResize="0"/>
            <p:nvPr/>
          </p:nvPicPr>
          <p:blipFill rotWithShape="1">
            <a:blip r:embed="rId3">
              <a:alphaModFix/>
            </a:blip>
            <a:srcRect b="5601" l="88995" r="0" t="18490"/>
            <a:stretch/>
          </p:blipFill>
          <p:spPr>
            <a:xfrm>
              <a:off x="6396800" y="1319263"/>
              <a:ext cx="733700" cy="3615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8823"/>
              <a:buNone/>
            </a:pPr>
            <a:r>
              <a:rPr lang="en" sz="2550"/>
              <a:t>Red-Teaming Cubic Proof</a:t>
            </a:r>
            <a:endParaRPr sz="2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108"/>
              <a:buNone/>
            </a:pPr>
            <a:r>
              <a:t/>
            </a:r>
            <a:endParaRPr sz="1764"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Insight: </a:t>
            </a:r>
            <a:r>
              <a:rPr b="1" lang="en"/>
              <a:t>There is a single token we want to be paying attention to (the max)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Convexity of Softmax: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max token, non-max token)</a:t>
            </a:r>
            <a:br>
              <a:rPr lang="en"/>
            </a:br>
            <a:r>
              <a:rPr lang="en"/>
              <a:t>	⇒</a:t>
            </a:r>
            <a:r>
              <a:rPr lang="en"/>
              <a:t> </a:t>
            </a:r>
            <a:r>
              <a:rPr lang="en"/>
              <a:t>score of	(how bad it is to pay attention to,</a:t>
            </a:r>
            <a:br>
              <a:rPr lang="en"/>
            </a:br>
            <a:r>
              <a:rPr lang="en"/>
              <a:t>				how much attention is paid to it for each fixed query token)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(max token, query token)</a:t>
            </a:r>
            <a:br>
              <a:rPr lang="en"/>
            </a:br>
            <a:r>
              <a:rPr lang="en"/>
              <a:t>	⇒ sort non-max tokens by a combined score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model succeeds when all non-max non-query tokens are A,</a:t>
            </a:r>
            <a:br>
              <a:rPr lang="en"/>
            </a:br>
            <a:r>
              <a:rPr lang="en"/>
              <a:t>it also succeeds when tokens are better than 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Modulo handling positional encodings, this allows us to run</a:t>
            </a:r>
            <a:br>
              <a:rPr lang="en"/>
            </a:br>
            <a:r>
              <a:rPr lang="en"/>
              <a:t>the model on only d_vocab</a:t>
            </a:r>
            <a:r>
              <a:rPr b="1" baseline="30000" lang="en"/>
              <a:t>3</a:t>
            </a:r>
            <a:r>
              <a:rPr lang="en"/>
              <a:t> sequences instead of d_vocab</a:t>
            </a:r>
            <a:r>
              <a:rPr b="1" baseline="30000" lang="en"/>
              <a:t>4</a:t>
            </a:r>
            <a:r>
              <a:rPr lang="en"/>
              <a:t>.</a:t>
            </a:r>
            <a:endParaRPr/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5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Case Study: Max of 4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Convexity in PyTorch Code</a:t>
            </a:r>
            <a:endParaRPr sz="2320"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no_grad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compute_extreme_softmaxed_right_attention_cubic_simple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"d_vocab_q d_vocab_k"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"d_vocab_q n_ctx_k"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attn_scale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Union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.blocks[ 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 F722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].attn.attn_scale,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position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"minmax=2 attn=3 d_vocab_q d_vocab_max d_vocab_nonmax n_ctx_copies_nonmax"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]: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Computes the extreme (min-attn-to-max is minmax=0, max-attn-to-max is minmax=1) post-softmax attention (extremized over sequence orderings) paid to the maximum token (attn=0) and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to the non-maximum token (attn=1) and to the query token (attn=2):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- by each possible value of the query token,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- for each possible value of the max token,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- for each possible value of the nonmax token,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- for each number of copies of the non max token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Basically, this attempts to lower bound the attention that is paid to the max token and the query token, by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pessimising over the order of the non-query tokens.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Note that we could do a bit of a better job than this by taking in min_gap and a pre-computed extreme_attention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matrix, if we wanted to.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Time Complexity: O(d_vocab^3 * n_ctx^2)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Preconditions: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 attn_scale is correct for the model (\sqrt(d_head) by default)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 EQKE[q, k] is the attention paid from query q to key token k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. EQKP[q, p] is the attention paid from query q to key position p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Postconditions: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\forall w \in {0,1,2}, q, m, k, n_copies_nonmax: ("w" for which)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if q &gt; m or k &gt; m: return[:, w, q, m, k, n_copies_nonmax] = nan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(That is, the answer is undefined if the query token is greater than the max token, or if the non-max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token is greater than the max token)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elif m = k and n_copies_nonmax != 0: return[:, w, q, m, k, n_copies_nonmax] = nan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(That is, the answer is undefined if the non-max token is equal to the max token and there are non-zero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copies of non-max tokens)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elif q != m and n_copies_nonmax &gt;= n_ctx - 1: return[:, w, q, m, k, n_copies_nonmax] = nan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(That is, the answer is undefined if the query token is not equal to the max token and there are n_ctx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- 1 or more copies of the non-max token, because then the max token would be missing)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else: amongst all permutations of [the non-query-tokens in] the sequence with query q, n_copies_nonmax copies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of k, and all other tokens equal to m: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return[0, 0, q, m, k, n_copies_nonmax] &lt;= post-softmax attention paid to max token m     &lt;= return[1, 0, q, m, k, n_copies_nonmax]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return[0, 1, q, m, k, n_copies_nonmax] &lt;= post-softmax attention paid to non-max token k &lt;= return[1, 1, q, m, k, n_copies_nonmax]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return[0, 2, q, m, k, n_copies_nonmax] &lt;= post-softmax attention paid to query token q   &lt;= return[1, 2, q, m, k, n_copies_nonmax]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"""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zeros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"nan"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zeros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(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)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).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constants for indices so we don't have 0 and 1 floating around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w_max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w_nmx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w_qry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sort EQKP so that higher-attention positions are at the back, so we can put the max token at the front.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EQKPm1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sort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tqdm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"max_tok"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position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position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EQKPm1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only max tok, so we pay 100% attention to it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w_max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w_nmx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w_qry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endParaRPr sz="1050">
              <a:solidFill>
                <a:srgbClr val="AF00D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tmp_sm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attn_scale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w_max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tmp_sm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)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w_nmx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w_qry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tmp_sm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endParaRPr sz="1050">
              <a:solidFill>
                <a:srgbClr val="AF00D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n_copies_max_nonquery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endParaRPr sz="1050">
              <a:solidFill>
                <a:srgbClr val="AF00D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flip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dims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: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n_copies_max_nonquery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attention paid to non-max tokens other than in the query position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n_copies_max_nonquery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EQKE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tmp_sm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attn_scale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w_max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tmp_sm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:, :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n_copies_max_nonquery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].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tmp_sm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w_nmx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:,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w_qry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]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tmp_sm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4324025" y="0"/>
            <a:ext cx="353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no_grad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compute_largest_wrong_logit_cubic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extreme_softmaxed_right_attention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"minmax=2 attn=3 d_vocab_q d_vocab_max d_vocab_nonmax n_ctx_copies_nonmax"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],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"d_vocab_q d_vocab_out"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"d_vocab_k d_vocab_out"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"n_ctx d_vocab_out"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permitted_nonmax_tokens: Optional[Bool[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 Tensor, "d_vocab_q d_vocab_max d_vocab_nonmax n_ctx_nonmax_copies"  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]] = None,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"d_vocab_q d_vocab_max d_vocab_nonmax n_ctx_nonmax_copies"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Computes the largest difference between the wrong logit and the right logit for each query token, max token, nonmax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token, and number of copies of the non-max token.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Complexity: O(d_vocab^3 * n_ctx^2)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Preconditions: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extreme_softmaxed_right_attention satisfies the postcondition of compute_extreme_softmaxed_right_attention_cubic_simple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(a lower bound on the post-softmax attention paid to the max token and the query token,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by each possible value of the query token,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for each possible value of the max token,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for each possible value of the non-max token,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for each number of copies of the non max token)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EUPU = (W_E + W_pos[-1]) @ W_U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EVOU = W_E @ W_V @ W_O @ W_U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PVOU = W_pos @ W_V @ W_O @ W_U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Postconditions: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\forall q, m, k, n_copies_nonmax, x: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if q &gt; m or k &gt; m: return[q, m, k, n_copies_nonmax] = nan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elif m = k and n_copies_nonmax != 0: return[q, m, m, n_copies_nonmax] = nan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elif m != k and n_copies_nonmax == 0: return[q, m, k, 0] = nan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elif q != m and n_copies_nonmax &gt;= n_ctx - 1: return[q, m, k, n_copies_nonmax] = nan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(That is, in these cases, the answer is undefined because the query token is greater than the max token, or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there isn't enough room for the non-max token or the max token in the sequence.)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else: for all sequences with query q, max token m, n_copies_nonmax [non-query] copies of k (and the rest of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the non-query tokens equal to m), we have: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return[q, m, k, n_copies_nonmax] &lt;= model(sequence)[-1, x] - model(sequence)[-1, m]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That is, we return a lower bound on the difference between the wrong logit and the right logit for this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combination of query token, max token, non-max token, and number of copies of the non-max token.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The main idea here is that by pessimizing over the positional attention independently of the embedding attention, we can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later use a convexity argument for the embedding attention.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"""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if permitted_nonmax_tokens is None: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 permitted_nonmax_tokens = torch.ones_like(min_softmaxed_right_attention[0], dtype=torch.bool)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zeros_like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extreme_softmaxed_right_attention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:, :, :, :]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)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"nan"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extreme_softmaxed_right_attention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w_nmx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w_qry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center PVOU according to max token, O(d_vocab * n_ctx)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unsqueeze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center EUPU according to max token, O(d_vocab^2)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unsqueeze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center EVOU according to max token, O(d_vocab^2)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unsqueeze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to make convexity go through, we need to consider a larger region of phase space bounded by points where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positional attention is independent of token attention.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Here we pessimize over positional attention, assuming that we pay 100% of attention to the worst position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PVOU_pessimized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"d_vocab_out"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F821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).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values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handle the case with only the max token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logits_only_max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"d_vocab_out"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F821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:]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:]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PVOU_pessimized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logits_only_max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logits_only_max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logits_only_max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"-inf"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)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 we can max the logits across the non-max tokens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logits_only_max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now handle the cases with only the query token and n_ctx - 1 copies of the max token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cur_extreme_right_attention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extreme_softmaxed_right_attention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:, 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]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N.B. because EVOU[q_tok, max_tok] == 0 by centering above, we just take the maximum attention paid to the query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logits_only_q_and_max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"minmax=2 d_vocab_out"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:]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PVOU_pessimized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:]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cur_extreme_right_attention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unsqueeze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:]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cur_extreme_right_attention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w_qry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unsqueeze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logits_only_q_and_max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logits_only_q_and_max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unsqueeze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logits_only_q_and_max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"-inf"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logits_only_q_and_max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precompose pessimization for EUPU over output logit, so we have enough compute budget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EUPU_tmp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"d_vocab_q d_vocab_out"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detach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clone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EUPU_tmp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"-inf"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EUPU_per_query_pessimized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d_vocab_q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EUPU_tmp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=-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).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F821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Ditto for EVOU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distribute PVOU over EVOU, to avoid premature pessimization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mean+diff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EPVOU_tmp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"d_vocab_k d_vocab_out"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EVOU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PVOU_pessimized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EPVOU_tmp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"-inf"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EPVOU_per_key_pessimized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"d_vocab_k"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F821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EPVOU_tmp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=-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values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now handle the cases with at least one non-max non-query token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distribute PVOU over EVOU, to avoid premature pessimization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pessimize over the thing we're not supposed to be paying attention to (w.r.t. the token that is non-max that we're paying attention)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maximum added to the wrong logit from paying attention to the wrong thing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wrong_attention_logits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EPVOU_per_key_pessimized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pessimize also over the thing we are paying attention to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right_attention_wrong_logits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EPVOU_per_key_pessimized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endParaRPr sz="100">
              <a:solidFill>
                <a:srgbClr val="AF00D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query_wrong_logits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EPVOU_per_key_pessimized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right_attn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extreme_softmaxed_right_attention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]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q_attn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extreme_softmaxed_right_attention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w_qry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]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wrong_attn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extreme_softmaxed_right_attention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:,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w_nmx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]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EUPU_per_query_pessimized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right_attn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right_attention_wrong_logits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q_attn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query_wrong_logits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wrong_attn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wrong_attention_logits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).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).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00">
              <a:solidFill>
                <a:srgbClr val="795E2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6615300" y="1152475"/>
            <a:ext cx="25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no_grad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count_correct_sequences_cubic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largest_wrong_logit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"d_vocab_q d_vocab_max d_vocab_nonmax n_ctx_nonmax_copies"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],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d_vocab_q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d_vocab_nonmax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largest_wrong_logit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correct_count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d_vocab_q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):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  <a:endParaRPr sz="100">
              <a:solidFill>
                <a:srgbClr val="AF00D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correct_count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cur_largest_wrong_logit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largest_wrong_logit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: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]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consider wrong logits only when non-max token is less than max token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num_nonmax_tok_choices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cur_largest_wrong_logit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~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cur_largest_wrong_logit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isnan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cur_largest_wrong_logit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].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cur_count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count_sequences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num_nonmax_tok_choices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cur_count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),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"count: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cur_count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== count_sequences(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num_nonmax_tok_choices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)"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max_possible_count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max_tok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comb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cur_count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max_possible_count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),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"count: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cur_count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== count_sequences(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n_copies_nonmax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num_nonmax_tok_choices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&gt; 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max_possible_count</a:t>
            </a: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cur_largest_wrong_logit &lt; 0 -&gt; the model gets it right (and the non-nan just ensures its valid)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N.B. Here, n_copies_nonmax does NOT include the query token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correct_count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cur_count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consider the space where there's one dimension for each input token that controls "do we use this or not"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consider a subspace where "did the model get it right" is convex in this space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i.e. if you get it for non-max token = x and non-max token = y, you get it for all sequences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that contain any combination of x and y (note that there can only be 1, 2, or 3 non-max tokens in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the sequence (where 3 occurs only when the query token is the max token))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You can extend this to 3 non-max token choices by induction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correct_count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compute_accuracy_lower_bound_from_cubic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largest_wrong_logit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"d_vocab_q d_vocab_max d_vocab_nonmax n_ctx_nonmax_copies"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noqa: F722</a:t>
            </a:r>
            <a:endParaRPr sz="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],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Tuple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Tuple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]]: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returns correct_count / total_sequences, (correct_count, total_sequences)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"""</a:t>
            </a:r>
            <a:endParaRPr sz="1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d_vocab_q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d_vocab_max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largest_wrong_logit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correct_count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count_correct_sequences_cubic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largest_wrong_logit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total_sequences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d_vocab_max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n_ctx</a:t>
            </a:r>
            <a:endParaRPr sz="10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correct_count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total_sequences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correct_count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total_sequences</a:t>
            </a:r>
            <a:r>
              <a:rPr lang="en" sz="1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00">
              <a:solidFill>
                <a:srgbClr val="795E2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3" name="Google Shape;203;p26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Case Study: Max of 4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Red-Teaming Sub-cubic Proof</a:t>
            </a:r>
            <a:endParaRPr sz="2320"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Insight: </a:t>
            </a:r>
            <a:r>
              <a:rPr b="1" lang="en"/>
              <a:t>QK attention dominates OV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“badness” ordering of tokens is largely independent of max token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do a (slow) proof search procedure to determine “gap size” (max - largest non-max)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query &amp; max, we can use gap to bound how much attention we pay to non-max tokens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then must independently pick which token is worst to pay</a:t>
            </a:r>
            <a:br>
              <a:rPr lang="en"/>
            </a:br>
            <a:r>
              <a:rPr lang="en"/>
              <a:t>attention to (combined score is too expensive to compute</a:t>
            </a:r>
            <a:br>
              <a:rPr lang="en"/>
            </a:br>
            <a:r>
              <a:rPr lang="en"/>
              <a:t>exactly)</a:t>
            </a:r>
            <a:endParaRPr/>
          </a:p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7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Case Study: Max of 4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grpSp>
        <p:nvGrpSpPr>
          <p:cNvPr id="212" name="Google Shape;212;p27"/>
          <p:cNvGrpSpPr/>
          <p:nvPr/>
        </p:nvGrpSpPr>
        <p:grpSpPr>
          <a:xfrm>
            <a:off x="7152291" y="3261411"/>
            <a:ext cx="1874060" cy="1566763"/>
            <a:chOff x="2735425" y="1319263"/>
            <a:chExt cx="4395074" cy="3615050"/>
          </a:xfrm>
        </p:grpSpPr>
        <p:pic>
          <p:nvPicPr>
            <p:cNvPr id="213" name="Google Shape;213;p27"/>
            <p:cNvPicPr preferRelativeResize="0"/>
            <p:nvPr/>
          </p:nvPicPr>
          <p:blipFill rotWithShape="1">
            <a:blip r:embed="rId3">
              <a:alphaModFix/>
            </a:blip>
            <a:srcRect b="5601" l="17886" r="26940" t="18490"/>
            <a:stretch/>
          </p:blipFill>
          <p:spPr>
            <a:xfrm>
              <a:off x="2735425" y="1319263"/>
              <a:ext cx="3678700" cy="361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7"/>
            <p:cNvPicPr preferRelativeResize="0"/>
            <p:nvPr/>
          </p:nvPicPr>
          <p:blipFill rotWithShape="1">
            <a:blip r:embed="rId3">
              <a:alphaModFix/>
            </a:blip>
            <a:srcRect b="5601" l="88995" r="0" t="18490"/>
            <a:stretch/>
          </p:blipFill>
          <p:spPr>
            <a:xfrm>
              <a:off x="6396800" y="1319263"/>
              <a:ext cx="733700" cy="3615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/>
              <a:t>Red-Teaming</a:t>
            </a:r>
            <a:r>
              <a:rPr lang="en" sz="2300"/>
              <a:t> </a:t>
            </a:r>
            <a:r>
              <a:rPr lang="en" sz="1675">
                <a:latin typeface="Courier New"/>
                <a:ea typeface="Courier New"/>
                <a:cs typeface="Courier New"/>
                <a:sym typeface="Courier New"/>
              </a:rPr>
              <a:t>d_vocab</a:t>
            </a:r>
            <a:r>
              <a:rPr baseline="30000" lang="en" sz="1675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675">
                <a:latin typeface="Courier New"/>
                <a:ea typeface="Courier New"/>
                <a:cs typeface="Courier New"/>
                <a:sym typeface="Courier New"/>
              </a:rPr>
              <a:t>d_model ⇒ d_vocab d_model</a:t>
            </a:r>
            <a:r>
              <a:rPr baseline="30000" lang="en" sz="1675"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aseline="30000" sz="1675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 b="10892" l="3250" r="9611" t="5642"/>
          <a:stretch/>
        </p:blipFill>
        <p:spPr>
          <a:xfrm>
            <a:off x="4259750" y="1598907"/>
            <a:ext cx="4761400" cy="325746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/>
        </p:nvSpPr>
        <p:spPr>
          <a:xfrm>
            <a:off x="371613" y="1260375"/>
            <a:ext cx="383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Score</a:t>
            </a:r>
            <a:endParaRPr/>
          </a:p>
        </p:txBody>
      </p:sp>
      <p:grpSp>
        <p:nvGrpSpPr>
          <p:cNvPr id="223" name="Google Shape;223;p28"/>
          <p:cNvGrpSpPr/>
          <p:nvPr/>
        </p:nvGrpSpPr>
        <p:grpSpPr>
          <a:xfrm>
            <a:off x="445674" y="2089757"/>
            <a:ext cx="3690983" cy="2993261"/>
            <a:chOff x="2735425" y="1319263"/>
            <a:chExt cx="4395074" cy="3615050"/>
          </a:xfrm>
        </p:grpSpPr>
        <p:pic>
          <p:nvPicPr>
            <p:cNvPr id="224" name="Google Shape;224;p28"/>
            <p:cNvPicPr preferRelativeResize="0"/>
            <p:nvPr/>
          </p:nvPicPr>
          <p:blipFill rotWithShape="1">
            <a:blip r:embed="rId4">
              <a:alphaModFix/>
            </a:blip>
            <a:srcRect b="5601" l="17886" r="26940" t="18490"/>
            <a:stretch/>
          </p:blipFill>
          <p:spPr>
            <a:xfrm>
              <a:off x="2735425" y="1319263"/>
              <a:ext cx="3678700" cy="361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8"/>
            <p:cNvPicPr preferRelativeResize="0"/>
            <p:nvPr/>
          </p:nvPicPr>
          <p:blipFill rotWithShape="1">
            <a:blip r:embed="rId4">
              <a:alphaModFix/>
            </a:blip>
            <a:srcRect b="5601" l="88995" r="0" t="18490"/>
            <a:stretch/>
          </p:blipFill>
          <p:spPr>
            <a:xfrm>
              <a:off x="6396800" y="1319263"/>
              <a:ext cx="733700" cy="3615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Google Shape;226;p28"/>
          <p:cNvPicPr preferRelativeResize="0"/>
          <p:nvPr/>
        </p:nvPicPr>
        <p:blipFill rotWithShape="1">
          <a:blip r:embed="rId5">
            <a:alphaModFix/>
          </a:blip>
          <a:srcRect b="28000" l="0" r="0" t="0"/>
          <a:stretch/>
        </p:blipFill>
        <p:spPr>
          <a:xfrm>
            <a:off x="371621" y="1550259"/>
            <a:ext cx="3839099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Case Study: Max of 4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15314" l="25851" r="27895" t="18416"/>
          <a:stretch/>
        </p:blipFill>
        <p:spPr>
          <a:xfrm>
            <a:off x="6976681" y="1409389"/>
            <a:ext cx="1860913" cy="190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4">
            <a:alphaModFix/>
          </a:blip>
          <a:srcRect b="15580" l="36357" r="38221" t="18145"/>
          <a:stretch/>
        </p:blipFill>
        <p:spPr>
          <a:xfrm>
            <a:off x="981457" y="1409389"/>
            <a:ext cx="1022821" cy="190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 rotWithShape="1">
          <a:blip r:embed="rId5">
            <a:alphaModFix/>
          </a:blip>
          <a:srcRect b="14190" l="24562" r="27049" t="18136"/>
          <a:stretch/>
        </p:blipFill>
        <p:spPr>
          <a:xfrm>
            <a:off x="2324547" y="1888488"/>
            <a:ext cx="947425" cy="94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 rotWithShape="1">
          <a:blip r:embed="rId6">
            <a:alphaModFix/>
          </a:blip>
          <a:srcRect b="14203" l="24200" r="27408" t="18128"/>
          <a:stretch/>
        </p:blipFill>
        <p:spPr>
          <a:xfrm>
            <a:off x="3592242" y="1888488"/>
            <a:ext cx="947425" cy="94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7">
            <a:alphaModFix/>
          </a:blip>
          <a:srcRect b="19476" l="10342" r="13216" t="24003"/>
          <a:stretch/>
        </p:blipFill>
        <p:spPr>
          <a:xfrm>
            <a:off x="4859936" y="1928707"/>
            <a:ext cx="1639575" cy="86591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1938512" y="2046065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39" name="Google Shape;239;p29"/>
          <p:cNvSpPr txBox="1"/>
          <p:nvPr/>
        </p:nvSpPr>
        <p:spPr>
          <a:xfrm>
            <a:off x="3206207" y="2046065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40" name="Google Shape;240;p29"/>
          <p:cNvSpPr txBox="1"/>
          <p:nvPr/>
        </p:nvSpPr>
        <p:spPr>
          <a:xfrm>
            <a:off x="4473902" y="2046065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41" name="Google Shape;241;p29"/>
          <p:cNvSpPr txBox="1"/>
          <p:nvPr/>
        </p:nvSpPr>
        <p:spPr>
          <a:xfrm>
            <a:off x="6433746" y="2046065"/>
            <a:ext cx="608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=</a:t>
            </a:r>
            <a:endParaRPr sz="2900"/>
          </a:p>
        </p:txBody>
      </p:sp>
      <p:sp>
        <p:nvSpPr>
          <p:cNvPr id="242" name="Google Shape;24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Limitation: </a:t>
            </a:r>
            <a:r>
              <a:rPr lang="en" sz="2320"/>
              <a:t>Noise</a:t>
            </a:r>
            <a:endParaRPr baseline="30000" sz="1820"/>
          </a:p>
        </p:txBody>
      </p:sp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2216225" y="3315675"/>
            <a:ext cx="6230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2"/>
                </a:solidFill>
              </a:rPr>
              <a:t>max row diff ≈ 1.85</a:t>
            </a:r>
            <a:br>
              <a:rPr lang="en" sz="4100">
                <a:solidFill>
                  <a:schemeClr val="dk2"/>
                </a:solidFill>
              </a:rPr>
            </a:br>
            <a:r>
              <a:rPr lang="en" sz="4100">
                <a:solidFill>
                  <a:schemeClr val="dk2"/>
                </a:solidFill>
              </a:rPr>
              <a:t>How???</a:t>
            </a:r>
            <a:endParaRPr sz="4100">
              <a:solidFill>
                <a:schemeClr val="dk2"/>
              </a:solidFill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8">
            <a:alphaModFix/>
          </a:blip>
          <a:srcRect b="14012" l="87162" r="2351" t="19232"/>
          <a:stretch/>
        </p:blipFill>
        <p:spPr>
          <a:xfrm>
            <a:off x="0" y="931050"/>
            <a:ext cx="947426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9">
            <a:alphaModFix/>
          </a:blip>
          <a:srcRect b="14791" l="23608" r="26193" t="15468"/>
          <a:stretch/>
        </p:blipFill>
        <p:spPr>
          <a:xfrm>
            <a:off x="6831670" y="1367538"/>
            <a:ext cx="2077707" cy="200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10">
            <a:alphaModFix/>
          </a:blip>
          <a:srcRect b="14502" l="33676" r="38413" t="17507"/>
          <a:stretch/>
        </p:blipFill>
        <p:spPr>
          <a:xfrm>
            <a:off x="719371" y="1245887"/>
            <a:ext cx="1287260" cy="223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11">
            <a:alphaModFix/>
          </a:blip>
          <a:srcRect b="14638" l="24096" r="26127" t="17371"/>
          <a:stretch/>
        </p:blipFill>
        <p:spPr>
          <a:xfrm>
            <a:off x="2314296" y="1862246"/>
            <a:ext cx="993113" cy="96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12">
            <a:alphaModFix/>
          </a:blip>
          <a:srcRect b="13862" l="24466" r="26745" t="18152"/>
          <a:stretch/>
        </p:blipFill>
        <p:spPr>
          <a:xfrm>
            <a:off x="3589004" y="1862246"/>
            <a:ext cx="973425" cy="96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 rotWithShape="1">
          <a:blip r:embed="rId13">
            <a:alphaModFix/>
          </a:blip>
          <a:srcRect b="19376" l="10086" r="12321" t="21907"/>
          <a:stretch/>
        </p:blipFill>
        <p:spPr>
          <a:xfrm>
            <a:off x="4859950" y="1884286"/>
            <a:ext cx="1694721" cy="91681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Case Study: Max of 4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 b="0" l="88360" r="20703" t="0"/>
          <a:stretch/>
        </p:blipFill>
        <p:spPr>
          <a:xfrm flipH="1">
            <a:off x="7250698" y="920800"/>
            <a:ext cx="828877" cy="18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SVD to handle noise</a:t>
            </a:r>
            <a:endParaRPr sz="2320"/>
          </a:p>
        </p:txBody>
      </p:sp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 b="0" l="4367" r="21360" t="0"/>
          <a:stretch/>
        </p:blipFill>
        <p:spPr>
          <a:xfrm>
            <a:off x="0" y="920800"/>
            <a:ext cx="6791752" cy="18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4">
            <a:alphaModFix/>
          </a:blip>
          <a:srcRect b="0" l="0" r="21011" t="0"/>
          <a:stretch/>
        </p:blipFill>
        <p:spPr>
          <a:xfrm>
            <a:off x="-430802" y="902225"/>
            <a:ext cx="7222548" cy="18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b="0" l="98727" r="11122" t="0"/>
          <a:stretch/>
        </p:blipFill>
        <p:spPr>
          <a:xfrm flipH="1">
            <a:off x="8243249" y="920800"/>
            <a:ext cx="900751" cy="18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387912" y="15205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64" name="Google Shape;264;p30"/>
          <p:cNvSpPr txBox="1"/>
          <p:nvPr/>
        </p:nvSpPr>
        <p:spPr>
          <a:xfrm>
            <a:off x="1330700" y="15205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65" name="Google Shape;265;p30"/>
          <p:cNvSpPr txBox="1"/>
          <p:nvPr/>
        </p:nvSpPr>
        <p:spPr>
          <a:xfrm>
            <a:off x="3063876" y="15205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66" name="Google Shape;266;p30"/>
          <p:cNvSpPr txBox="1"/>
          <p:nvPr/>
        </p:nvSpPr>
        <p:spPr>
          <a:xfrm>
            <a:off x="6682246" y="1520500"/>
            <a:ext cx="608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=</a:t>
            </a:r>
            <a:endParaRPr sz="2900"/>
          </a:p>
        </p:txBody>
      </p:sp>
      <p:sp>
        <p:nvSpPr>
          <p:cNvPr id="267" name="Google Shape;267;p30"/>
          <p:cNvSpPr txBox="1"/>
          <p:nvPr/>
        </p:nvSpPr>
        <p:spPr>
          <a:xfrm>
            <a:off x="2197288" y="15205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4">
            <a:alphaModFix/>
          </a:blip>
          <a:srcRect b="0" l="78177" r="1289" t="0"/>
          <a:stretch/>
        </p:blipFill>
        <p:spPr>
          <a:xfrm>
            <a:off x="7250700" y="920825"/>
            <a:ext cx="1877427" cy="18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7953464" y="15205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70" name="Google Shape;270;p30"/>
          <p:cNvSpPr txBox="1"/>
          <p:nvPr/>
        </p:nvSpPr>
        <p:spPr>
          <a:xfrm>
            <a:off x="4797051" y="15205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71" name="Google Shape;271;p30"/>
          <p:cNvSpPr txBox="1"/>
          <p:nvPr/>
        </p:nvSpPr>
        <p:spPr>
          <a:xfrm>
            <a:off x="5587439" y="15205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72" name="Google Shape;272;p30"/>
          <p:cNvSpPr txBox="1"/>
          <p:nvPr/>
        </p:nvSpPr>
        <p:spPr>
          <a:xfrm>
            <a:off x="3930464" y="15205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pic>
        <p:nvPicPr>
          <p:cNvPr id="273" name="Google Shape;273;p30"/>
          <p:cNvPicPr preferRelativeResize="0"/>
          <p:nvPr/>
        </p:nvPicPr>
        <p:blipFill rotWithShape="1">
          <a:blip r:embed="rId5">
            <a:alphaModFix/>
          </a:blip>
          <a:srcRect b="0" l="4240" r="23148" t="0"/>
          <a:stretch/>
        </p:blipFill>
        <p:spPr>
          <a:xfrm>
            <a:off x="311700" y="2275600"/>
            <a:ext cx="6639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5">
            <a:alphaModFix/>
          </a:blip>
          <a:srcRect b="0" l="94921" r="21236" t="0"/>
          <a:stretch/>
        </p:blipFill>
        <p:spPr>
          <a:xfrm flipH="1">
            <a:off x="7354826" y="2275600"/>
            <a:ext cx="1477474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6682246" y="1520500"/>
            <a:ext cx="608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=</a:t>
            </a:r>
            <a:endParaRPr sz="2900"/>
          </a:p>
        </p:txBody>
      </p:sp>
      <p:sp>
        <p:nvSpPr>
          <p:cNvPr id="276" name="Google Shape;276;p30"/>
          <p:cNvSpPr txBox="1"/>
          <p:nvPr/>
        </p:nvSpPr>
        <p:spPr>
          <a:xfrm>
            <a:off x="5590577" y="15205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77" name="Google Shape;277;p30"/>
          <p:cNvSpPr txBox="1"/>
          <p:nvPr/>
        </p:nvSpPr>
        <p:spPr>
          <a:xfrm>
            <a:off x="6846783" y="2874400"/>
            <a:ext cx="608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≈</a:t>
            </a:r>
            <a:endParaRPr sz="2900"/>
          </a:p>
        </p:txBody>
      </p:sp>
      <p:sp>
        <p:nvSpPr>
          <p:cNvPr id="278" name="Google Shape;278;p30"/>
          <p:cNvSpPr txBox="1"/>
          <p:nvPr/>
        </p:nvSpPr>
        <p:spPr>
          <a:xfrm>
            <a:off x="3344691" y="28744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79" name="Google Shape;279;p30"/>
          <p:cNvSpPr txBox="1"/>
          <p:nvPr/>
        </p:nvSpPr>
        <p:spPr>
          <a:xfrm>
            <a:off x="1664324" y="28744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80" name="Google Shape;280;p30"/>
          <p:cNvSpPr txBox="1"/>
          <p:nvPr/>
        </p:nvSpPr>
        <p:spPr>
          <a:xfrm>
            <a:off x="5066177" y="2874400"/>
            <a:ext cx="45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×</a:t>
            </a:r>
            <a:endParaRPr sz="2900"/>
          </a:p>
        </p:txBody>
      </p:sp>
      <p:sp>
        <p:nvSpPr>
          <p:cNvPr id="281" name="Google Shape;281;p30"/>
          <p:cNvSpPr txBox="1"/>
          <p:nvPr/>
        </p:nvSpPr>
        <p:spPr>
          <a:xfrm>
            <a:off x="361400" y="38225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ax row diff		</a:t>
            </a:r>
            <a:r>
              <a:rPr lang="en"/>
              <a:t>≈ 1.85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</a:t>
            </a:r>
            <a:r>
              <a:rPr lang="en"/>
              <a:t>· max abs value	≈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√2 · σ₁	≈ 7.6√2	≈ </a:t>
            </a:r>
            <a:r>
              <a:rPr lang="en"/>
              <a:t>10.7</a:t>
            </a:r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387900" y="2474200"/>
            <a:ext cx="86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√2 · σ₁ ≈ 4√2	×    √2 · σ₁ ≈ 1.4√2     ×  √2 · σ₁ ≈ 1.4√2	    ×	√2 · σ₁ ≈ 4√2	    ≈	 30√2 ≈ 43 ≥ 10.7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3957450" y="3930400"/>
            <a:ext cx="506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lower complexity bound: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Frobenius norm: </a:t>
            </a:r>
            <a:r>
              <a:rPr lang="en"/>
              <a:t>10 × 4 × 4 × 10 √2 ≈ 1932 √2 ≈ 2732(!)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(best bound with another ~SVD-complexity method: ≈ 5.67)</a:t>
            </a:r>
            <a:endParaRPr/>
          </a:p>
        </p:txBody>
      </p:sp>
      <p:sp>
        <p:nvSpPr>
          <p:cNvPr id="284" name="Google Shape;284;p30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Case Study: Max of 4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285" name="Google Shape;285;p3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900" y="3105012"/>
            <a:ext cx="1818401" cy="17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What we can contribute to SOTA </a:t>
            </a:r>
            <a:endParaRPr sz="2320"/>
          </a:p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mech interp: where should we spend our research budget?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SAEs: how do we reduce the dependence on human judgment?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GPT explains GPT: we’re hoping to use LLMs to formalize proofs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Causal Scrubbing: we add rigor and a compression metric</a:t>
            </a:r>
            <a:endParaRPr/>
          </a:p>
        </p:txBody>
      </p:sp>
      <p:sp>
        <p:nvSpPr>
          <p:cNvPr id="293" name="Google Shape;29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380" y="3105000"/>
            <a:ext cx="1947900" cy="18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75" y="3252100"/>
            <a:ext cx="1677760" cy="16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9000" y="3272537"/>
            <a:ext cx="2708802" cy="161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Applications: Modular Arithmetic and SAE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Team</a:t>
            </a:r>
            <a:endParaRPr sz="2320"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0488" y="2873594"/>
            <a:ext cx="1615875" cy="16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941525"/>
            <a:ext cx="1573201" cy="15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475" y="920187"/>
            <a:ext cx="1615875" cy="16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2651" y="920187"/>
            <a:ext cx="1615875" cy="16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8300" y="920187"/>
            <a:ext cx="1573200" cy="16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8">
            <a:alphaModFix/>
          </a:blip>
          <a:srcRect b="38328" l="0" r="0" t="0"/>
          <a:stretch/>
        </p:blipFill>
        <p:spPr>
          <a:xfrm>
            <a:off x="297638" y="2894930"/>
            <a:ext cx="1615874" cy="157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2193" y="2894931"/>
            <a:ext cx="1573200" cy="1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64074" y="2894931"/>
            <a:ext cx="1573201" cy="157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75956" y="2873606"/>
            <a:ext cx="1615850" cy="16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941850" y="2476172"/>
            <a:ext cx="161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Jason Gross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823350" y="2476172"/>
            <a:ext cx="161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Rajashree Agrawal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704850" y="2476172"/>
            <a:ext cx="161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Lawrence Chan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7230519" y="4439225"/>
            <a:ext cx="161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Paul Christiano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(Advisor)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2030891" y="4439225"/>
            <a:ext cx="161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Chun Hei Yip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586350" y="2476172"/>
            <a:ext cx="161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Euan Ong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3764100" y="4439225"/>
            <a:ext cx="161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Alex Gibson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5497309" y="4439225"/>
            <a:ext cx="161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Soufiane Nourbir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97681" y="4439225"/>
            <a:ext cx="161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Thomas Kwa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Modular Arithmetic Interpretability</a:t>
            </a:r>
            <a:endParaRPr sz="2320"/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042450"/>
            <a:ext cx="8088275" cy="401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-16646" y="4865642"/>
            <a:ext cx="872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from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[2306.17844] The Clock and the Pizza: Two Stories in Mechanistic Explanation of Neural Networks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https://www.neelnanda.io/grokking-paper</a:t>
            </a:r>
            <a:endParaRPr sz="1000"/>
          </a:p>
        </p:txBody>
      </p:sp>
      <p:sp>
        <p:nvSpPr>
          <p:cNvPr id="306" name="Google Shape;306;p3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Applications: Modular Arithmetic and SAE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Budget </a:t>
            </a:r>
            <a:r>
              <a:rPr lang="en" sz="2320">
                <a:latin typeface="Cambria"/>
                <a:ea typeface="Cambria"/>
                <a:cs typeface="Cambria"/>
                <a:sym typeface="Cambria"/>
              </a:rPr>
              <a:t>𝒪(</a:t>
            </a:r>
            <a:r>
              <a:rPr i="1" lang="en" sz="2320"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baseline="30000" lang="en" sz="2320"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" sz="2320">
                <a:latin typeface="Cambria"/>
                <a:ea typeface="Cambria"/>
                <a:cs typeface="Cambria"/>
                <a:sym typeface="Cambria"/>
              </a:rPr>
              <a:t>d_mlp + </a:t>
            </a:r>
            <a:r>
              <a:rPr i="1" lang="en" sz="2320"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baseline="30000" lang="en" sz="2320">
                <a:latin typeface="Cambria"/>
                <a:ea typeface="Cambria"/>
                <a:cs typeface="Cambria"/>
                <a:sym typeface="Cambria"/>
              </a:rPr>
              <a:t>3</a:t>
            </a:r>
            <a:r>
              <a:rPr lang="en" sz="2320">
                <a:latin typeface="Cambria"/>
                <a:ea typeface="Cambria"/>
                <a:cs typeface="Cambria"/>
                <a:sym typeface="Cambria"/>
              </a:rPr>
              <a:t>)</a:t>
            </a:r>
            <a:endParaRPr sz="232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3" name="Google Shape;313;p3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𝒪(</a:t>
            </a:r>
            <a:r>
              <a:rPr i="1" lang="en"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baseline="30000" lang="en"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d_mlp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)</a:t>
            </a:r>
            <a:r>
              <a:rPr lang="en"/>
              <a:t> just to multiply all the matrices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With this budget, we can compute everything except the MLP noise by brute force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only interp is “unembed is low-rank”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“2D fourier basis” ⇒ requires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𝒪(</a:t>
            </a:r>
            <a:r>
              <a:rPr i="1" lang="en"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baseline="30000" lang="en"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d_computation) </a:t>
            </a:r>
            <a:r>
              <a:rPr lang="en"/>
              <a:t>to validate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300" y="3126000"/>
            <a:ext cx="2259401" cy="18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Applications: Modular Arithmetic and SAE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317" name="Google Shape;317;p33"/>
          <p:cNvSpPr txBox="1"/>
          <p:nvPr/>
        </p:nvSpPr>
        <p:spPr>
          <a:xfrm>
            <a:off x="0" y="4881000"/>
            <a:ext cx="902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https://colab.research.google.com/drive/1F6_1_cWXE5M7WocUcpQWp3v8z4b1jL20#scrollTo=UuI6zMAxjU1l&amp;line=1&amp;uniqifier=1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Explaining Pizza MLP in</a:t>
            </a:r>
            <a:r>
              <a:rPr lang="en" sz="2320"/>
              <a:t> </a:t>
            </a:r>
            <a:r>
              <a:rPr lang="en" sz="2320">
                <a:latin typeface="Cambria"/>
                <a:ea typeface="Cambria"/>
                <a:cs typeface="Cambria"/>
                <a:sym typeface="Cambria"/>
              </a:rPr>
              <a:t>𝒪(</a:t>
            </a:r>
            <a:r>
              <a:rPr i="1" lang="en" sz="2320"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lang="en" sz="232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2320">
                <a:latin typeface="Cambria"/>
                <a:ea typeface="Cambria"/>
                <a:cs typeface="Cambria"/>
                <a:sym typeface="Cambria"/>
              </a:rPr>
              <a:t>d_mlp)</a:t>
            </a:r>
            <a:endParaRPr sz="232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Enough to brute force the MLP behavior (w/o noise)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4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Applications: Modular Arithmetic and SAE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326" name="Google Shape;326;p34"/>
          <p:cNvSpPr txBox="1"/>
          <p:nvPr/>
        </p:nvSpPr>
        <p:spPr>
          <a:xfrm>
            <a:off x="0" y="4881000"/>
            <a:ext cx="902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[2306.17844] The Clock and the Pizza: Two Stories in Mechanistic Explanation of Neural Networks</a:t>
            </a:r>
            <a:endParaRPr sz="900"/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50" y="1660098"/>
            <a:ext cx="3234526" cy="16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078" y="1776887"/>
            <a:ext cx="3349372" cy="316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095" y="3270550"/>
            <a:ext cx="3114235" cy="16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Budget</a:t>
            </a:r>
            <a:r>
              <a:rPr lang="en" sz="2320"/>
              <a:t> </a:t>
            </a:r>
            <a:r>
              <a:rPr lang="en" sz="2320">
                <a:latin typeface="Cambria"/>
                <a:ea typeface="Cambria"/>
                <a:cs typeface="Cambria"/>
                <a:sym typeface="Cambria"/>
              </a:rPr>
              <a:t>𝒪(</a:t>
            </a:r>
            <a:r>
              <a:rPr i="1" lang="en" sz="2320"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lang="en" sz="232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 sz="2320">
                <a:latin typeface="Cambria"/>
                <a:ea typeface="Cambria"/>
                <a:cs typeface="Cambria"/>
                <a:sym typeface="Cambria"/>
              </a:rPr>
              <a:t>+</a:t>
            </a:r>
            <a:r>
              <a:rPr lang="en" sz="2320">
                <a:latin typeface="Cambria"/>
                <a:ea typeface="Cambria"/>
                <a:cs typeface="Cambria"/>
                <a:sym typeface="Cambria"/>
              </a:rPr>
              <a:t> d_mlp): Numerical Integration</a:t>
            </a:r>
            <a:endParaRPr sz="232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5" name="Google Shape;335;p35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sublinear</a:t>
            </a:r>
            <a:r>
              <a:rPr lang="en"/>
              <a:t> in total parameter count ⇒ explanation w/ understanding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𝒪(p + d_mlp) bounds ⇒ evidence that numerical integration is “what’s really going on”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Absolute error: 0.6 (vs 0.05 empirical error; vs 0.85 baseline using </a:t>
            </a:r>
            <a:r>
              <a:rPr lang="en"/>
              <a:t>uniform</a:t>
            </a:r>
            <a:r>
              <a:rPr lang="en"/>
              <a:t> 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Inability to reduce error ⇒ lacking understanding (how to align &amp; scale intervals)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35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Applications: Modular Arithmetic and SAE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9875"/>
            <a:ext cx="3581155" cy="19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 title="[89,89,89,&quot;https://www.codecogs.com/eqnedit.php?latex=%5Cbegin%7Balign*%7D%20%26%20%5Csum_i%20r_i%20%7C%5Ccos(k_i%20(x%2By)%2F2%20-%20%5Cphi_i)%7C%20%5Ccdot%20%5Ccos%20%5Cpsi_i%20%20%5C%5C%20%26%20%5Capprox%20%5Csum_k%20R_k%20%5Cint_%7B-%5Cpi%7D%5E%5Cpi%20%7C%5Ccos(k%20(x%2By)%2F2%20-%20%5Cphi)%7C%20%5Ccos%202%20%5Cphi%20%5C%2C%5Cmathrm%7Bd%7D%5Cphi%20%5C%5C%20%26%20%3D%20%5Csum_k%20R_k%20%5Cfrac%7B4%7D%7B3%7D%20%5Ccos(k%20(x%2By))%20%5Cend%7Balign*%7D%20#1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575" y="3369425"/>
            <a:ext cx="3936272" cy="16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Sparsity Penalty in SAEs</a:t>
            </a:r>
            <a:endParaRPr sz="2320"/>
          </a:p>
        </p:txBody>
      </p:sp>
      <p:sp>
        <p:nvSpPr>
          <p:cNvPr id="345" name="Google Shape;34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450" y="748525"/>
            <a:ext cx="3729698" cy="38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/>
        </p:nvSpPr>
        <p:spPr>
          <a:xfrm>
            <a:off x="0" y="4703625"/>
            <a:ext cx="66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https://transformer-circuits.pub/2023/monosemantic-features</a:t>
            </a:r>
            <a:endParaRPr/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53200"/>
            <a:ext cx="5352500" cy="32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Applications: Modular Arithmetic and SAE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350" name="Google Shape;350;p3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T</a:t>
            </a:r>
            <a:r>
              <a:rPr lang="en" sz="2320"/>
              <a:t>oo much human labor</a:t>
            </a:r>
            <a:endParaRPr sz="2320"/>
          </a:p>
        </p:txBody>
      </p:sp>
      <p:sp>
        <p:nvSpPr>
          <p:cNvPr id="356" name="Google Shape;35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7"/>
          <p:cNvSpPr txBox="1"/>
          <p:nvPr/>
        </p:nvSpPr>
        <p:spPr>
          <a:xfrm>
            <a:off x="115178" y="4922600"/>
            <a:ext cx="493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https://transformer-circuits.pub/2023/monosemantic-features/index.html#setup-autoencoder</a:t>
            </a:r>
            <a:endParaRPr sz="1000"/>
          </a:p>
        </p:txBody>
      </p:sp>
      <p:grpSp>
        <p:nvGrpSpPr>
          <p:cNvPr id="358" name="Google Shape;358;p37"/>
          <p:cNvGrpSpPr/>
          <p:nvPr/>
        </p:nvGrpSpPr>
        <p:grpSpPr>
          <a:xfrm>
            <a:off x="311581" y="1962825"/>
            <a:ext cx="4354489" cy="2839200"/>
            <a:chOff x="4203035" y="22050"/>
            <a:chExt cx="4828664" cy="2839200"/>
          </a:xfrm>
        </p:grpSpPr>
        <p:pic>
          <p:nvPicPr>
            <p:cNvPr id="359" name="Google Shape;359;p37"/>
            <p:cNvPicPr preferRelativeResize="0"/>
            <p:nvPr/>
          </p:nvPicPr>
          <p:blipFill rotWithShape="1">
            <a:blip r:embed="rId4">
              <a:alphaModFix/>
            </a:blip>
            <a:srcRect b="77593" l="23356" r="25523" t="0"/>
            <a:stretch/>
          </p:blipFill>
          <p:spPr>
            <a:xfrm>
              <a:off x="4357425" y="76191"/>
              <a:ext cx="4674274" cy="1152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37"/>
            <p:cNvPicPr preferRelativeResize="0"/>
            <p:nvPr/>
          </p:nvPicPr>
          <p:blipFill rotWithShape="1">
            <a:blip r:embed="rId5">
              <a:alphaModFix/>
            </a:blip>
            <a:srcRect b="0" l="23264" r="25615" t="88865"/>
            <a:stretch/>
          </p:blipFill>
          <p:spPr>
            <a:xfrm>
              <a:off x="4357425" y="2288441"/>
              <a:ext cx="4674274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37"/>
            <p:cNvPicPr preferRelativeResize="0"/>
            <p:nvPr/>
          </p:nvPicPr>
          <p:blipFill rotWithShape="1">
            <a:blip r:embed="rId4">
              <a:alphaModFix/>
            </a:blip>
            <a:srcRect b="39516" l="23356" r="25523" t="47298"/>
            <a:stretch/>
          </p:blipFill>
          <p:spPr>
            <a:xfrm>
              <a:off x="4357425" y="1431903"/>
              <a:ext cx="4674274" cy="678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37"/>
            <p:cNvSpPr txBox="1"/>
            <p:nvPr/>
          </p:nvSpPr>
          <p:spPr>
            <a:xfrm>
              <a:off x="4357425" y="988591"/>
              <a:ext cx="131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…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363" name="Google Shape;363;p37"/>
            <p:cNvSpPr txBox="1"/>
            <p:nvPr/>
          </p:nvSpPr>
          <p:spPr>
            <a:xfrm>
              <a:off x="4357425" y="1886766"/>
              <a:ext cx="131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…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4203035" y="22050"/>
              <a:ext cx="4674300" cy="283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37"/>
          <p:cNvGrpSpPr/>
          <p:nvPr/>
        </p:nvGrpSpPr>
        <p:grpSpPr>
          <a:xfrm>
            <a:off x="4564807" y="834800"/>
            <a:ext cx="4354272" cy="1617600"/>
            <a:chOff x="4090517" y="98250"/>
            <a:chExt cx="4815608" cy="1617600"/>
          </a:xfrm>
        </p:grpSpPr>
        <p:pic>
          <p:nvPicPr>
            <p:cNvPr id="366" name="Google Shape;366;p37"/>
            <p:cNvPicPr preferRelativeResize="0"/>
            <p:nvPr/>
          </p:nvPicPr>
          <p:blipFill rotWithShape="1">
            <a:blip r:embed="rId6">
              <a:alphaModFix/>
            </a:blip>
            <a:srcRect b="87290" l="22679" r="24821" t="0"/>
            <a:stretch/>
          </p:blipFill>
          <p:spPr>
            <a:xfrm>
              <a:off x="4105525" y="200788"/>
              <a:ext cx="4800600" cy="653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7"/>
            <p:cNvPicPr preferRelativeResize="0"/>
            <p:nvPr/>
          </p:nvPicPr>
          <p:blipFill rotWithShape="1">
            <a:blip r:embed="rId6">
              <a:alphaModFix/>
            </a:blip>
            <a:srcRect b="31928" l="22679" r="24821" t="55361"/>
            <a:stretch/>
          </p:blipFill>
          <p:spPr>
            <a:xfrm>
              <a:off x="4105525" y="993875"/>
              <a:ext cx="4800600" cy="653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37"/>
            <p:cNvSpPr txBox="1"/>
            <p:nvPr/>
          </p:nvSpPr>
          <p:spPr>
            <a:xfrm>
              <a:off x="4105525" y="647400"/>
              <a:ext cx="124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…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4090517" y="98250"/>
              <a:ext cx="4700400" cy="1617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7"/>
          <p:cNvSpPr txBox="1"/>
          <p:nvPr/>
        </p:nvSpPr>
        <p:spPr>
          <a:xfrm>
            <a:off x="4812525" y="2678925"/>
            <a:ext cx="505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https://transformer-circuits.pub/2024/feb-update/index.html#dict-learning-tanh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71" name="Google Shape;371;p37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Applications: Modular Arithmetic and SAE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372" name="Google Shape;372;p3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Sparsity Penalty in SAEs</a:t>
            </a:r>
            <a:endParaRPr sz="2320"/>
          </a:p>
        </p:txBody>
      </p:sp>
      <p:sp>
        <p:nvSpPr>
          <p:cNvPr id="378" name="Google Shape;378;p3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sparsity penalty: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activations.abs().sum()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do SAEs get you?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Case analysis </a:t>
            </a:r>
            <a:r>
              <a:rPr lang="en"/>
              <a:t>structure in proofs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L1 norm:	 almost fine if downstream network decomposes additively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not remotely useful if downstream task is non-linear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Proofs-frame suggested sparsity penalty:</a:t>
            </a:r>
            <a:br>
              <a:rPr lang="en"/>
            </a:br>
            <a:r>
              <a:rPr lang="en"/>
              <a:t>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(1 + activations.abs()).prod()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/>
              <a:t>or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activations.abs().log1p().sum()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38" title="[89,89,89,&quot;https://www.codecogs.com/eqnedit.php?latex=%5Cprod_%5Ctext%7Bneurons%7D%201%20%2B%20%7C%5Ctext%7Bactivation%7D%7C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3825" y="1498158"/>
            <a:ext cx="2066901" cy="4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 title="[89,89,89,&quot;https://www.codecogs.com/eqnedit.php?latex=%5Csum_%5Ctext%7Bneurons%7D%20%7C%5Ctext%7Bactivation%7D%7C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5026" y="1017724"/>
            <a:ext cx="134448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8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Applications: Modular Arithmetic and SAE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Sparsity Penalties in SAEs</a:t>
            </a:r>
            <a:endParaRPr sz="2320"/>
          </a:p>
        </p:txBody>
      </p:sp>
      <p:sp>
        <p:nvSpPr>
          <p:cNvPr id="388" name="Google Shape;38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39"/>
          <p:cNvPicPr preferRelativeResize="0"/>
          <p:nvPr/>
        </p:nvPicPr>
        <p:blipFill rotWithShape="1">
          <a:blip r:embed="rId3">
            <a:alphaModFix/>
          </a:blip>
          <a:srcRect b="0" l="7507" r="9075" t="0"/>
          <a:stretch/>
        </p:blipFill>
        <p:spPr>
          <a:xfrm>
            <a:off x="758263" y="1070850"/>
            <a:ext cx="76274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9"/>
          <p:cNvPicPr preferRelativeResize="0"/>
          <p:nvPr/>
        </p:nvPicPr>
        <p:blipFill rotWithShape="1">
          <a:blip r:embed="rId4">
            <a:alphaModFix/>
          </a:blip>
          <a:srcRect b="50000" l="9221" r="10315" t="0"/>
          <a:stretch/>
        </p:blipFill>
        <p:spPr>
          <a:xfrm>
            <a:off x="825338" y="3685225"/>
            <a:ext cx="73573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 rotWithShape="1">
          <a:blip r:embed="rId5">
            <a:alphaModFix/>
          </a:blip>
          <a:srcRect b="50000" l="8675" r="9477" t="0"/>
          <a:stretch/>
        </p:blipFill>
        <p:spPr>
          <a:xfrm>
            <a:off x="825338" y="2343150"/>
            <a:ext cx="74842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9"/>
          <p:cNvSpPr txBox="1"/>
          <p:nvPr/>
        </p:nvSpPr>
        <p:spPr>
          <a:xfrm>
            <a:off x="-4562" y="47433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https://tinyurl.com/sae-prod1p-colab</a:t>
            </a:r>
            <a:endParaRPr sz="800"/>
          </a:p>
        </p:txBody>
      </p:sp>
      <p:sp>
        <p:nvSpPr>
          <p:cNvPr id="393" name="Google Shape;393;p39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Applications: Modular Arithmetic and SAE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394" name="Google Shape;394;p39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Limitations &amp; Future Work</a:t>
            </a:r>
            <a:endParaRPr sz="2320"/>
          </a:p>
        </p:txBody>
      </p:sp>
      <p:sp>
        <p:nvSpPr>
          <p:cNvPr id="400" name="Google Shape;400;p4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progress: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 of 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Sorted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 addition (including MLPs)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Induction heads (2L model)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SAEs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to solve noise?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Lagrange multiplier on various parts of the proof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Heuristic arguments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Limitations / Future Work: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 norm on &gt; 1L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Automation</a:t>
            </a:r>
            <a:endParaRPr/>
          </a:p>
        </p:txBody>
      </p:sp>
      <p:sp>
        <p:nvSpPr>
          <p:cNvPr id="401" name="Google Shape;40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40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Conclusions</a:t>
            </a:r>
            <a:endParaRPr sz="2320"/>
          </a:p>
        </p:txBody>
      </p:sp>
      <p:sp>
        <p:nvSpPr>
          <p:cNvPr id="408" name="Google Shape;408;p4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Proofs </a:t>
            </a:r>
            <a:r>
              <a:rPr i="1" lang="en"/>
              <a:t>are </a:t>
            </a:r>
            <a:r>
              <a:rPr lang="en"/>
              <a:t>possible!!!!!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really hard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noise is a problem (no </a:t>
            </a:r>
            <a:r>
              <a:rPr lang="en"/>
              <a:t>good</a:t>
            </a:r>
            <a:r>
              <a:rPr lang="en"/>
              <a:t> mechanistic understanding)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existing work glosses over this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we even want an explanation of it?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Proofs </a:t>
            </a:r>
            <a:r>
              <a:rPr i="1" lang="en"/>
              <a:t>can </a:t>
            </a:r>
            <a:r>
              <a:rPr lang="en"/>
              <a:t>be used as a minimalist “grounding” of mech interp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Confused about X in mech interp ⇒ convert to proof 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between depth of understanding and proof length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Shorter proofs require deeper (more compressed) understanding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i</a:t>
            </a:r>
            <a:r>
              <a:rPr lang="en"/>
              <a:t>mproving</a:t>
            </a:r>
            <a:r>
              <a:rPr lang="en"/>
              <a:t> bound tightness (fixed complexity), we can extract understanding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Failure to compact proof ⇒ lack mechanistic understanding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Objective, numerical standard for understanding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tailored to subcomponents</a:t>
            </a:r>
            <a:endParaRPr/>
          </a:p>
        </p:txBody>
      </p:sp>
      <p:sp>
        <p:nvSpPr>
          <p:cNvPr id="409" name="Google Shape;40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41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This talk in three bullet points</a:t>
            </a:r>
            <a:endParaRPr sz="2320"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Motivation: Suppose we got AGI tomorrow, can we build a trustworthy, automated pipeline for discovering mechanistic explanation of model behavior?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demonstrate explanations of the highest standard of trustworthiness: Via formal proofs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We </a:t>
            </a:r>
            <a:r>
              <a:rPr lang="en"/>
              <a:t>explore</a:t>
            </a:r>
            <a:r>
              <a:rPr lang="en"/>
              <a:t> the fundamental question: Is compressing unstructured noise even possible?</a:t>
            </a:r>
            <a:endParaRPr/>
          </a:p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5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970"/>
              <a:t>Ambitious Mechanistic Interpretability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70"/>
              <a:t>Applications: Modular Arithmetic and SAEs</a:t>
            </a:r>
            <a:endParaRPr sz="97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Desiderata</a:t>
            </a:r>
            <a:r>
              <a:rPr lang="en" sz="2320"/>
              <a:t> for mechanistic explanations</a:t>
            </a:r>
            <a:endParaRPr sz="2320"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need for </a:t>
            </a:r>
            <a:r>
              <a:rPr i="1" lang="en"/>
              <a:t>ambitious applications</a:t>
            </a:r>
            <a:r>
              <a:rPr lang="en"/>
              <a:t> of mech interp: </a:t>
            </a:r>
            <a:r>
              <a:rPr lang="en"/>
              <a:t>c</a:t>
            </a:r>
            <a:r>
              <a:rPr lang="en"/>
              <a:t>atching deception, </a:t>
            </a:r>
            <a:r>
              <a:rPr lang="en"/>
              <a:t>MAD</a:t>
            </a:r>
            <a:r>
              <a:rPr lang="en"/>
              <a:t>, ELK, backdoor detection, …?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Explanation actually </a:t>
            </a:r>
            <a:r>
              <a:rPr b="1" lang="en" sz="1800"/>
              <a:t>corresponds</a:t>
            </a:r>
            <a:r>
              <a:rPr lang="en" sz="1800"/>
              <a:t> to model mechanisms</a:t>
            </a:r>
            <a:endParaRPr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Not cherry-picked evidence </a:t>
            </a:r>
            <a:endParaRPr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Adversarially robust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Explanation </a:t>
            </a:r>
            <a:r>
              <a:rPr b="1" lang="en" sz="1800"/>
              <a:t>compresses</a:t>
            </a:r>
            <a:r>
              <a:rPr lang="en" sz="1800"/>
              <a:t> model behavior / is </a:t>
            </a:r>
            <a:r>
              <a:rPr lang="en"/>
              <a:t>rich in insight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Permits reasoning about generalizing behavior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necessary for scaling with model size</a:t>
            </a:r>
            <a:endParaRPr/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6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Ambitious Mechanistic Interpretability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97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Correspondence</a:t>
            </a:r>
            <a:r>
              <a:rPr lang="en" sz="2320"/>
              <a:t> to model w/o compression</a:t>
            </a:r>
            <a:endParaRPr sz="2320"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 t</a:t>
            </a:r>
            <a:r>
              <a:rPr lang="en"/>
              <a:t>he brute-force explanation of some behavior: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“I ran the model” i.e., here is the trace of the model computation on all relevant inputs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100% corresponds to model mechanisms!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100% unsatisfying!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100% does not scale in model size!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100% useless for ambitious applications!</a:t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Ambitious Mechanistic Interpretability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97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Formalizing mechanistic interpretability with proofs would offer a way to track and optimize for both correspondence and compression: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 proofs correspond to their object of study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Compression ∝ 1/(description length of formal proof)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Maybe we should try it!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8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Proofs Approach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954" y="1317138"/>
            <a:ext cx="1681500" cy="27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0" y="46371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https://www.svgrepo.com/svg/29028/gzip-file-format-variant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https://calebstanford.com/2019/01/15/coq-vector-image/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0650" y="3312925"/>
            <a:ext cx="1681501" cy="168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Correspondence </a:t>
            </a:r>
            <a:r>
              <a:rPr i="1" lang="en" sz="2320"/>
              <a:t>and</a:t>
            </a:r>
            <a:r>
              <a:rPr lang="en" sz="2320"/>
              <a:t> compression</a:t>
            </a:r>
            <a:endParaRPr sz="23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Compression game</a:t>
            </a:r>
            <a:endParaRPr sz="2320"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 theorems that a particular model M achieves a certain level of performance: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Goal: minimize proof length (in any formal system) for fixed </a:t>
            </a:r>
            <a:r>
              <a:rPr i="1" lang="en">
                <a:latin typeface="Cambria"/>
                <a:ea typeface="Cambria"/>
                <a:cs typeface="Cambria"/>
                <a:sym typeface="Cambria"/>
              </a:rPr>
              <a:t>b</a:t>
            </a:r>
            <a:r>
              <a:rPr lang="en"/>
              <a:t>;</a:t>
            </a:r>
            <a:br>
              <a:rPr lang="en"/>
            </a:br>
            <a:r>
              <a:rPr lang="en"/>
              <a:t>or: maximize b for fixed proof length</a:t>
            </a:r>
            <a:endParaRPr/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9" title="[89,89,89,&quot;https://www.codecogs.com/eqnedit.php?latex=%5Cmathbb%7BE%7D%5Cleft%5Bf(x%2CM(x))%5Cright%5D%20%3E%20b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462" y="1989825"/>
            <a:ext cx="2407076" cy="3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Proofs Approach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Proof length</a:t>
            </a:r>
            <a:endParaRPr sz="2320"/>
          </a:p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0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Proofs Approach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Case Study: Max of 4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183850"/>
            <a:ext cx="85206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183850"/>
            <a:ext cx="8520600" cy="20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Theorem: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proofs consist of two components: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Proof that a particular computation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C</a:t>
            </a:r>
            <a:r>
              <a:rPr lang="en"/>
              <a:t>, when run with any model’s weights, produces a valid bound on that model’s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trace of running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C</a:t>
            </a:r>
            <a:r>
              <a:rPr lang="en"/>
              <a:t> proving that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C(</a:t>
            </a:r>
            <a:r>
              <a:rPr i="1" lang="en"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) = </a:t>
            </a:r>
            <a:r>
              <a:rPr i="1" lang="en">
                <a:latin typeface="Cambria"/>
                <a:ea typeface="Cambria"/>
                <a:cs typeface="Cambria"/>
                <a:sym typeface="Cambria"/>
              </a:rPr>
              <a:t>b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3256100"/>
            <a:ext cx="8520600" cy="20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practice, proof length will be dominated by (2)</a:t>
            </a:r>
            <a:endParaRPr/>
          </a:p>
        </p:txBody>
      </p:sp>
      <p:pic>
        <p:nvPicPr>
          <p:cNvPr id="137" name="Google Shape;137;p20" title="[89,89,89,&quot;https://www.codecogs.com/eqnedit.php?latex=%5Cmathbb%7BE%7D%5Cleft%5Bf(x%2CM(x))%5Cright%5D%20%3E%20b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787" y="1260050"/>
            <a:ext cx="2407076" cy="3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Case study: Max of K</a:t>
            </a:r>
            <a:endParaRPr sz="2320"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00" y="1102075"/>
            <a:ext cx="7685847" cy="384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idx="2" type="title"/>
          </p:nvPr>
        </p:nvSpPr>
        <p:spPr>
          <a:xfrm>
            <a:off x="6474600" y="0"/>
            <a:ext cx="26694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Ambitious Mechanistic Interpretability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Proofs Approach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970"/>
              <a:t>Case Study: Max of 4</a:t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970"/>
              <a:t>Applications: Modular Arithmetic and SAEs</a:t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97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970"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